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67" r:id="rId2"/>
  </p:sldMasterIdLst>
  <p:notesMasterIdLst>
    <p:notesMasterId r:id="rId47"/>
  </p:notesMasterIdLst>
  <p:handoutMasterIdLst>
    <p:handoutMasterId r:id="rId48"/>
  </p:handoutMasterIdLst>
  <p:sldIdLst>
    <p:sldId id="509" r:id="rId3"/>
    <p:sldId id="511" r:id="rId4"/>
    <p:sldId id="427" r:id="rId5"/>
    <p:sldId id="428" r:id="rId6"/>
    <p:sldId id="549" r:id="rId7"/>
    <p:sldId id="531" r:id="rId8"/>
    <p:sldId id="433" r:id="rId9"/>
    <p:sldId id="434" r:id="rId10"/>
    <p:sldId id="435" r:id="rId11"/>
    <p:sldId id="437" r:id="rId12"/>
    <p:sldId id="438" r:id="rId13"/>
    <p:sldId id="439" r:id="rId14"/>
    <p:sldId id="440" r:id="rId15"/>
    <p:sldId id="441" r:id="rId16"/>
    <p:sldId id="442" r:id="rId17"/>
    <p:sldId id="443" r:id="rId18"/>
    <p:sldId id="444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56" r:id="rId31"/>
    <p:sldId id="533" r:id="rId32"/>
    <p:sldId id="534" r:id="rId33"/>
    <p:sldId id="535" r:id="rId34"/>
    <p:sldId id="536" r:id="rId35"/>
    <p:sldId id="537" r:id="rId36"/>
    <p:sldId id="538" r:id="rId37"/>
    <p:sldId id="539" r:id="rId38"/>
    <p:sldId id="540" r:id="rId39"/>
    <p:sldId id="541" r:id="rId40"/>
    <p:sldId id="542" r:id="rId41"/>
    <p:sldId id="543" r:id="rId42"/>
    <p:sldId id="544" r:id="rId43"/>
    <p:sldId id="545" r:id="rId44"/>
    <p:sldId id="546" r:id="rId45"/>
    <p:sldId id="547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20193" autoAdjust="0"/>
    <p:restoredTop sz="94660"/>
  </p:normalViewPr>
  <p:slideViewPr>
    <p:cSldViewPr>
      <p:cViewPr varScale="1">
        <p:scale>
          <a:sx n="106" d="100"/>
          <a:sy n="106" d="100"/>
        </p:scale>
        <p:origin x="130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AB5704E7-B703-4A06-A2A3-59986199D74F}" type="datetimeFigureOut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6BB5D4E-4254-4A5E-8FBF-3A5EE095555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66471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D59A14E-0A64-4E19-946C-E6C574BE4D68}" type="datetimeFigureOut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E3E183FE-E9DE-4F9A-AB74-4DB96AA792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649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2F246FF6-3BBE-4979-846D-808A194D7B21}" type="slidenum">
              <a:rPr lang="en-US" altLang="ko-KR">
                <a:solidFill>
                  <a:prstClr val="black"/>
                </a:solidFill>
                <a:latin typeface="Calibri" pitchFamily="34" charset="0"/>
              </a:rPr>
              <a:pPr eaLnBrk="1" hangingPunct="1"/>
              <a:t>1</a:t>
            </a:fld>
            <a:endParaRPr lang="en-US" altLang="ko-K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730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DE1A364-5A50-4163-8123-94DB072C708C}" type="slidenum">
              <a:rPr lang="en-US" altLang="ko-KR">
                <a:latin typeface="Calibri" pitchFamily="34" charset="0"/>
              </a:rPr>
              <a:pPr eaLnBrk="1" hangingPunct="1"/>
              <a:t>2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05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126139B-4D95-4275-AC3B-0BE91C486D8C}" type="slidenum">
              <a:rPr lang="en-US" altLang="ko-KR">
                <a:latin typeface="Calibri" pitchFamily="34" charset="0"/>
              </a:rPr>
              <a:pPr eaLnBrk="1" hangingPunct="1"/>
              <a:t>6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86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dirty="0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3B7192D0-5554-4043-BBD0-FAE0CAE5E895}" type="slidenum">
              <a:rPr lang="en-US" altLang="ko-KR">
                <a:latin typeface="Calibri" pitchFamily="34" charset="0"/>
              </a:rPr>
              <a:pPr eaLnBrk="1" hangingPunct="1"/>
              <a:t>30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19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188B2458-C3C9-4118-BFB8-4536197BE25D}" type="slidenum">
              <a:rPr lang="en-US" altLang="ko-KR">
                <a:latin typeface="Calibri" pitchFamily="34" charset="0"/>
              </a:rPr>
              <a:pPr eaLnBrk="1" hangingPunct="1"/>
              <a:t>31</a:t>
            </a:fld>
            <a:endParaRPr lang="en-US" altLang="ko-KR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8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183FE-E9DE-4F9A-AB74-4DB96AA79218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011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5760 w 5760"/>
                <a:gd name="T3" fmla="*/ 0 h 528"/>
                <a:gd name="T4" fmla="*/ 5760 w 5760"/>
                <a:gd name="T5" fmla="*/ 528 h 528"/>
                <a:gd name="T6" fmla="*/ 48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39760061-B64A-4408-853F-41193370E877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14388F4-133A-415A-82C4-E830F0E7D95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495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0F2CED-ABE9-4859-B7CB-CC843E294990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0B0BE5-B47F-4CAB-85C7-9C65738C7D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220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0EE08-E9F0-414D-9AE2-C02501F542FA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660DF4-43C3-47EC-8718-B2FECBC1CB5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567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1AEE1-974E-498E-9DA7-F3B2B105E5B6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D7BD1C-8DAF-4C3F-A3D4-87286C4294C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4902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Lucida Sans Unicode"/>
                <a:cs typeface="Arial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Lucida Sans Unicode"/>
                <a:cs typeface="Arial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CB8262-3DAA-4D8F-A6A3-B54232239A75}" type="datetime1">
              <a:rPr lang="en-US" altLang="ko-KR" smtClean="0"/>
              <a:pPr/>
              <a:t>10/18/2018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592AF22-EBC1-4920-ACDC-A25589D3A8C6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srgbClr val="2DA2BF">
                    <a:tint val="20000"/>
                  </a:srgbClr>
                </a:solidFill>
              </a:rPr>
              <a:t>© Copyright 1992-2015 by Pearson Education, Inc. All Rights Reserved.</a:t>
            </a:r>
            <a:endParaRPr lang="en-US">
              <a:solidFill>
                <a:srgbClr val="2DA2BF">
                  <a:tint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152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C5A34BF-AD65-4F18-8B34-75E654599CFD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E3AB53-4427-4543-B81E-D7344E0FE38B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704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749368-3871-41A3-AAF8-80C7FDDC3522}" type="datetime1">
              <a:rPr lang="en-US" altLang="ko-KR" smtClean="0">
                <a:solidFill>
                  <a:prstClr val="white"/>
                </a:solidFill>
              </a:rPr>
              <a:pPr/>
              <a:t>10/18/2018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A78B7D-14C3-4C68-8C52-536A37B2E951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17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CC4D0-AF2C-4462-90C0-D88E23FC76C6}" type="datetime1">
              <a:rPr lang="en-US" altLang="ko-KR" smtClean="0">
                <a:solidFill>
                  <a:prstClr val="white"/>
                </a:solidFill>
              </a:rPr>
              <a:pPr/>
              <a:t>10/18/2018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1D417C-ED31-4CF1-9295-BB347A0EAC90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97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D92C9D-2E16-4CE4-A6E9-9ADC914EE2D1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65076E-B6BF-44AF-9201-B76A655E49EC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062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11073E-D37E-4139-9117-2FC0186A69FE}" type="datetime1">
              <a:rPr lang="en-US" altLang="ko-KR" smtClean="0">
                <a:solidFill>
                  <a:prstClr val="white"/>
                </a:solidFill>
              </a:rPr>
              <a:pPr/>
              <a:t>10/18/2018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537E9D-9BF9-47C8-B37D-5EF4ECB49105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124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CB2376-2D3A-4C7C-B35C-4EB5E12F4BD9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ECAD22-42C2-4769-A767-6AD4469FC1EC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11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7759FDD-00C0-445E-9D3C-C33D595BF6FA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F46420-8E6C-41B0-8AE9-9143FCE96A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58454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6A2A1C-2D60-48B9-8B5E-EA217A1268E5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1D203C-75F1-4D04-967F-D6F52F03B1CF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9956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Lucida Sans Unicode"/>
              <a:cs typeface="Arial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Lucida Sans Unicode"/>
              <a:cs typeface="Arial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541C97-F64C-42F5-86B4-58572A5B3A1E}" type="datetime1">
              <a:rPr lang="en-US" altLang="ko-KR" smtClean="0">
                <a:solidFill>
                  <a:prstClr val="white"/>
                </a:solidFill>
              </a:rPr>
              <a:pPr/>
              <a:t>10/18/2018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E6A5BA-79DC-4332-A855-219983209D1A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737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BF1386A-C7BB-4C54-97AE-21347FF3321D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F2C419-B824-41E5-B8E9-3ADBFC7DE5E5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7860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2803066-B285-4B79-8690-82AC0F107546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EB6572-502A-46A9-8C6B-6E987135CFCE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7457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092700"/>
          </a:xfrm>
        </p:spPr>
        <p:txBody>
          <a:bodyPr/>
          <a:lstStyle>
            <a:lvl1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buFont typeface="Wingdings" pitchFamily="2" charset="2"/>
              <a:buChar char="§"/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D2871E4-2221-4F14-B7ED-A4685FD59E92}" type="datetime1">
              <a:rPr lang="en-US" altLang="ko-KR" smtClean="0">
                <a:solidFill>
                  <a:prstClr val="black"/>
                </a:solidFill>
              </a:rPr>
              <a:pPr/>
              <a:t>10/18/2018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B63BA9-DC6A-4824-A993-12DF5C5A6756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007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BC58BDF-5623-42A3-9DEA-252666D50CCD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5E36EA-141E-4A87-9A27-F6AA35BA9B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8815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2CEAD2F6-EC54-4FEA-80D4-448D36F3A7F7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1434BC-5547-4B62-859F-F06F834228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9943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0EB6596-D2F2-4855-AF22-40745C08A695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9C5BFD-39B8-450A-8FE7-0B7D034E753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6122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8E4E049-BCAB-47EB-81A8-D977C54BCFA1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2ED239-2D5A-47DF-B893-5BE8C2929C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97028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344AE-8DF2-4C6E-9496-D5125F0B040F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A4AE10-E831-426C-A1E9-5E3AAFDDD0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2844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26681F9-047D-4E97-BABE-3D1DF70574D9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0C7F68-A88F-47B3-892E-57FB2DBE328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17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8B45EA81-CFBF-49D2-9569-321AB7F442F6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D57E4-EAFB-4EC1-9AD0-5A967832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16403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5760 w 5591"/>
              <a:gd name="T3" fmla="*/ 0 h 588"/>
              <a:gd name="T4" fmla="*/ 5760 w 5591"/>
              <a:gd name="T5" fmla="*/ 528 h 588"/>
              <a:gd name="T6" fmla="*/ 4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378FEDD-7F01-4FCB-A903-E321795E4583}" type="datetime1">
              <a:rPr lang="en-US"/>
              <a:pPr>
                <a:defRPr/>
              </a:pPr>
              <a:t>10/18/2018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52285673-682F-4611-B3F3-AA7D8E5DC75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42" r:id="rId7"/>
    <p:sldLayoutId id="2147483752" r:id="rId8"/>
    <p:sldLayoutId id="2147483753" r:id="rId9"/>
    <p:sldLayoutId id="2147483743" r:id="rId10"/>
    <p:sldLayoutId id="2147483744" r:id="rId11"/>
    <p:sldLayoutId id="214748374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Lucida Sans Unicode"/>
              <a:cs typeface="Arial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Lucida Sans Unicode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842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981076"/>
            <a:ext cx="8229600" cy="502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993B17EF-FC1D-46E3-8E55-81EED5040352}" type="datetime1">
              <a:rPr lang="en-US" altLang="ko-KR" smtClean="0">
                <a:solidFill>
                  <a:prstClr val="black"/>
                </a:solidFill>
                <a:cs typeface="Arial" charset="0"/>
              </a:rPr>
              <a:pPr/>
              <a:t>10/18/2018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27A9839C-7257-4710-A7D9-96D33822430E}" type="slidenum">
              <a:rPr lang="en-US" altLang="ko-KR">
                <a:solidFill>
                  <a:prstClr val="black"/>
                </a:solidFill>
                <a:cs typeface="Arial" charset="0"/>
              </a:rPr>
              <a:pPr/>
              <a:t>‹#›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77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80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i="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/lang/Clas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oracle.com/javase/7/docs/api/java/lang/String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48810"/>
            <a:ext cx="87820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63BA9-DC6A-4824-A993-12DF5C5A6756}" type="slidenum">
              <a:rPr lang="en-US" altLang="ko-KR" smtClean="0">
                <a:solidFill>
                  <a:prstClr val="black"/>
                </a:solidFill>
              </a:rPr>
              <a:pPr/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0975" y="285248"/>
            <a:ext cx="8229600" cy="563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  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</a:t>
            </a:r>
            <a:r>
              <a:rPr 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both parent and child classes are concrete (1/4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Note: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Fig.10.1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Fig.9.10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Fig.11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800022" y="5743151"/>
            <a:ext cx="784860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10 and 14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natural mapping (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non-crossover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553199" y="1015545"/>
            <a:ext cx="2460625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10 and 14  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horizontal mapping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30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upcasting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151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" descr="jhtp_10_OOPPolymorphism_Page_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" y="1129516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228600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(1/3)</a:t>
            </a:r>
            <a:endParaRPr lang="en-US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1" descr="jhtp_10_OOPPolymorphism_Page_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38296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(2/3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0200" y="1175683"/>
            <a:ext cx="3657600" cy="2616101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39: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SalariedEmployee class override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earnings()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by writing its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empty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body.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Earnings()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superclass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will not 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be invoked  by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keyword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1" descr="jhtp_10_OOPPolymorphism_Page_2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381000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(3/3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657600"/>
            <a:ext cx="8431040" cy="1692771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Line 46: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override  the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in the expanded form by adding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getWeeklySalary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Hence, the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parent class is invoked by “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Super”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keyword at line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49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" descr="jhtp_10_OOPPolymorphism_Page_2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6420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HourlyEmployee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1/4)</a:t>
            </a:r>
            <a:endParaRPr lang="en-US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" descr="jhtp_10_OOPPolymorphism_Page_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86065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HourlyEmployee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10_OOPPolymorphism_Page_2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HourlyEmployee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1" descr="jhtp_10_OOPPolymorphism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54358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HourlyEmployee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(4/4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1" descr="jhtp_10_OOPPolymorphism_Page_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8107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CommissionEmployee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(1/4)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jhtp_10_OOPPolymorphism_Page_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0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CommissionEmployee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jhtp_10_OOPPolymorphism_Page_2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0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CommissionEmployee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" descr="ch10imageslides_Page_06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6" y="685800"/>
            <a:ext cx="89112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37" y="250506"/>
            <a:ext cx="822960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1:  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Polymorphism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when both parent and child classes are concrete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 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 Note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Fig.10.1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uses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Fig.9.10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and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Fig.11</a:t>
            </a:r>
            <a:r>
              <a:rPr lang="en-US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나눔고딕" panose="020D0604000000000000" pitchFamily="50" charset="-127"/>
                <a:cs typeface="+mj-cs"/>
              </a:rPr>
              <a:t/>
            </a:r>
            <a:br>
              <a:rPr lang="en-US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나눔고딕" panose="020D0604000000000000" pitchFamily="50" charset="-127"/>
                <a:cs typeface="+mj-cs"/>
              </a:rPr>
            </a:b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05188" y="4064675"/>
            <a:ext cx="2178151" cy="1569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30 : 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crossover</a:t>
            </a:r>
            <a:r>
              <a:rPr lang="en-US" sz="1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mapping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Hence, </a:t>
            </a:r>
            <a:r>
              <a:rPr lang="en-US" sz="16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1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of the  subclass version is invoked at </a:t>
            </a:r>
            <a:r>
              <a:rPr lang="en-US" sz="1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 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34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50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jhtp_10_OOPPolymorphism_Page_3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88893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CommissionEmployee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(4/4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jhtp_10_OOPPolymorphism_Page_3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BaseplusCommissionEmployee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1/3)</a:t>
            </a:r>
            <a:endParaRPr lang="en-US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jhtp_10_OOPPolymorphism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442" y="129243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BaseplusCommissionEmployee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(2/3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4038600" y="2057400"/>
            <a:ext cx="4953000" cy="1384995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39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earnings() method is overridden in expanded form  by adding the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getBaseSalary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method. Hence, earning() of supper class is invoked via  “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10_OOPPolymorphism_Page_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36493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BaseplusCommissionEmployee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(3/3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304800" y="3886201"/>
            <a:ext cx="8610600" cy="1200329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46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the supperclass is overridden in </a:t>
            </a:r>
            <a:r>
              <a:rPr lang="en-US" sz="24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expanded form  by adding the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getBaseSalary</a:t>
            </a:r>
            <a:r>
              <a:rPr lang="en-US" sz="24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method.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Hence</a:t>
            </a:r>
            <a:r>
              <a:rPr lang="en-US" sz="24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4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method  of supper class is invoked via  “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</a:t>
            </a:r>
            <a:r>
              <a:rPr lang="en-US" sz="24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jhtp_10_OOPPolymorphism_Page_3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1524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1/6)</a:t>
            </a:r>
            <a:endParaRPr lang="en-US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5486400"/>
            <a:ext cx="6417141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9-30: 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non-polymorphism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implementation.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jhtp_10_OOPPolymorphism_Page_3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" y="934790"/>
            <a:ext cx="903679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88459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(2/6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5486400"/>
            <a:ext cx="5971507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33-72: 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implementation.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5257800" y="3034758"/>
            <a:ext cx="3505200" cy="83099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23: </a:t>
            </a:r>
            <a:r>
              <a:rPr lang="en-US" sz="1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sz="16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can be replaced by </a:t>
            </a:r>
            <a:r>
              <a:rPr lang="en-US" sz="1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alariedEmployee</a:t>
            </a:r>
            <a:r>
              <a:rPr lang="en-US" sz="16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r>
              <a:rPr lang="en-US" sz="1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toString() 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" descr="jhtp_10_OOPPolymorphism_Page_3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4" y="381000"/>
            <a:ext cx="9036793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772"/>
            <a:ext cx="788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(3/6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6629400" y="609600"/>
            <a:ext cx="2514600" cy="369331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49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Is the </a:t>
            </a:r>
            <a:r>
              <a:rPr lang="en-US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current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object a </a:t>
            </a:r>
            <a:r>
              <a:rPr lang="en-US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basePlusCom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object?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Yes: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down casting superclass reference </a:t>
            </a:r>
            <a:r>
              <a:rPr lang="en-US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into </a:t>
            </a:r>
            <a:r>
              <a:rPr lang="en-US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subclass reference</a:t>
            </a:r>
            <a:r>
              <a:rPr lang="en-US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to invoke 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subclass specific methods  </a:t>
            </a:r>
            <a:endParaRPr lang="en-US" dirty="0">
              <a:solidFill>
                <a:srgbClr val="7030A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No</a:t>
            </a:r>
            <a:r>
              <a:rPr lang="en-US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no casting</a:t>
            </a:r>
            <a:r>
              <a:rPr lang="en-US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, then </a:t>
            </a:r>
            <a:r>
              <a:rPr lang="en-US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invoke the common subclass methods by </a:t>
            </a:r>
            <a:r>
              <a:rPr lang="en-US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superclass reference 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5608910"/>
            <a:ext cx="7924800" cy="707886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46</a:t>
            </a:r>
            <a:r>
              <a:rPr lang="en-US" sz="200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System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out.println(</a:t>
            </a:r>
            <a:r>
              <a:rPr lang="en-US" sz="2000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currentEmployee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 can be replaced 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by </a:t>
            </a:r>
          </a:p>
          <a:p>
            <a:pPr lvl="0"/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   </a:t>
            </a:r>
            <a:r>
              <a:rPr lang="en-US" sz="2000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System.out.println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(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currentEmployee</a:t>
            </a:r>
            <a:r>
              <a:rPr lang="en-US" sz="2000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</a:t>
            </a:r>
            <a:r>
              <a:rPr lang="en-US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) ;</a:t>
            </a:r>
            <a:endParaRPr lang="en-US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" descr="jhtp_10_OOPPolymorphism_Page_3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38200"/>
            <a:ext cx="8789891" cy="5336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4800"/>
            <a:ext cx="83693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(4/6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663" y="2895599"/>
            <a:ext cx="883693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70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“Object” class has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getClass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</a:p>
          <a:p>
            <a:pPr lvl="0"/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 </a:t>
            </a:r>
            <a:r>
              <a:rPr lang="en-US" sz="2000" u="sng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tooltip="class in java.lang"/>
              </a:rPr>
              <a:t>Class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 getClass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meta data about the class during loading </a:t>
            </a:r>
            <a:endParaRPr lang="en-US" sz="2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has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getNam</a:t>
            </a:r>
            <a:r>
              <a:rPr lang="en-US" sz="20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method”</a:t>
            </a:r>
          </a:p>
          <a:p>
            <a:pPr marL="342900" lvl="0"/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0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tooltip="class in java.lang"/>
              </a:rPr>
              <a:t>String</a:t>
            </a: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sz="2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Since every object inherits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Objec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 class, every class knows its class type by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invoking its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getClass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69-70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can be can be replaced by 3 lines as follows:</a:t>
            </a:r>
          </a:p>
          <a:p>
            <a:pPr lvl="0"/>
            <a:r>
              <a:rPr lang="en-US" sz="2000" b="1" dirty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Class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cRefVar</a:t>
            </a:r>
            <a:r>
              <a:rPr lang="en-US" sz="2000" b="1" dirty="0" smtClean="0">
                <a:solidFill>
                  <a:srgbClr val="00206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= </a:t>
            </a:r>
            <a:r>
              <a:rPr lang="en-US" sz="2000" b="1" dirty="0" smtClean="0">
                <a:solidFill>
                  <a:srgbClr val="00B05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employees[j]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getClass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// every object </a:t>
            </a:r>
            <a:r>
              <a:rPr lang="en-US" sz="20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inhertit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r>
              <a:rPr lang="en-US" sz="20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getclass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().</a:t>
            </a:r>
          </a:p>
          <a:p>
            <a:pPr lvl="0"/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String 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sRefVar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=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cRfeVar.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getName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</a:t>
            </a:r>
            <a:endParaRPr lang="en-US" sz="2000" b="1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/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</a:t>
            </a:r>
            <a:r>
              <a:rPr lang="en-US" sz="20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System.out.printf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(“</a:t>
            </a:r>
            <a:r>
              <a:rPr lang="en-US" sz="20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Employee%d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is a %s %n, j,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sRefVar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3" name="Rectangle 2"/>
          <p:cNvSpPr/>
          <p:nvPr/>
        </p:nvSpPr>
        <p:spPr>
          <a:xfrm>
            <a:off x="5638800" y="1219200"/>
            <a:ext cx="3124200" cy="830997"/>
          </a:xfrm>
          <a:prstGeom prst="rect">
            <a:avLst/>
          </a:prstGeom>
          <a:ln w="317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70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package </a:t>
            </a:r>
          </a:p>
          <a:p>
            <a:pPr lvl="0"/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java.lang</a:t>
            </a:r>
            <a:r>
              <a:rPr lang="en-US" sz="2400" dirty="0" err="1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" descr="jhtp_10_OOPPolymorphism_Page_3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73016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(5/6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1" descr="jhtp_10_OOPPolymorphism_Page_3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153386"/>
            <a:ext cx="8229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payrollSystemTest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(6/6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jhtp_10_OOPPolymorphism_Page_1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190798"/>
            <a:ext cx="8763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  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Polymorphism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both parent and child classes are concrete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(3/4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Note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Fig.10.1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Fig.9.10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Fig.11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ch10imageslides_Page_41.png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1471"/>
            <a:ext cx="8409236" cy="5105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형 설명선 1"/>
          <p:cNvSpPr/>
          <p:nvPr/>
        </p:nvSpPr>
        <p:spPr>
          <a:xfrm>
            <a:off x="5943600" y="1435132"/>
            <a:ext cx="2100951" cy="1171928"/>
          </a:xfrm>
          <a:prstGeom prst="wedgeEllipseCallout">
            <a:avLst>
              <a:gd name="adj1" fmla="val -154899"/>
              <a:gd name="adj2" fmla="val 12156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</a:rPr>
              <a:t>implements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775" y="85645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3325" lvl="0" indent="-1203325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 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child classes are </a:t>
            </a:r>
            <a:r>
              <a:rPr lang="en-US" b="1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concrete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prstClr val="black"/>
              </a:solidFill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18397" y="2725833"/>
            <a:ext cx="7295155" cy="1446442"/>
            <a:chOff x="418397" y="2725833"/>
            <a:chExt cx="7295155" cy="1446442"/>
          </a:xfrm>
        </p:grpSpPr>
        <p:grpSp>
          <p:nvGrpSpPr>
            <p:cNvPr id="20" name="Group 19"/>
            <p:cNvGrpSpPr/>
            <p:nvPr/>
          </p:nvGrpSpPr>
          <p:grpSpPr>
            <a:xfrm>
              <a:off x="5334000" y="2725833"/>
              <a:ext cx="2379552" cy="722531"/>
              <a:chOff x="5334000" y="2725833"/>
              <a:chExt cx="2379552" cy="722531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5808552" y="2802033"/>
                <a:ext cx="1905000" cy="64633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Abstract class</a:t>
                </a:r>
              </a:p>
              <a:p>
                <a:r>
                  <a:rPr lang="en-US" b="1" dirty="0" smtClean="0"/>
                  <a:t>(italic)</a:t>
                </a:r>
                <a:endParaRPr lang="en-US" b="1" dirty="0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5334000" y="2725833"/>
                <a:ext cx="457200" cy="152400"/>
              </a:xfrm>
              <a:prstGeom prst="line">
                <a:avLst/>
              </a:prstGeom>
              <a:ln w="317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5219700" y="3531127"/>
              <a:ext cx="2125301" cy="641148"/>
              <a:chOff x="5219700" y="3531127"/>
              <a:chExt cx="2125301" cy="64114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5440001" y="3802943"/>
                <a:ext cx="1905000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Concrete class</a:t>
                </a:r>
                <a:endParaRPr lang="en-US" b="1" dirty="0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5219700" y="3531127"/>
                <a:ext cx="457200" cy="268068"/>
              </a:xfrm>
              <a:prstGeom prst="line">
                <a:avLst/>
              </a:prstGeom>
              <a:ln w="476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418397" y="2757506"/>
              <a:ext cx="2362200" cy="369332"/>
              <a:chOff x="418397" y="2757506"/>
              <a:chExt cx="2362200" cy="369332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418397" y="2757506"/>
                <a:ext cx="1905000" cy="36933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Concrete class</a:t>
                </a:r>
                <a:endParaRPr lang="en-US" b="1" dirty="0"/>
              </a:p>
            </p:txBody>
          </p:sp>
          <p:cxnSp>
            <p:nvCxnSpPr>
              <p:cNvPr id="17" name="Straight Connector 16"/>
              <p:cNvCxnSpPr>
                <a:stCxn id="16" idx="3"/>
              </p:cNvCxnSpPr>
              <p:nvPr/>
            </p:nvCxnSpPr>
            <p:spPr>
              <a:xfrm flipV="1">
                <a:off x="2323397" y="2860951"/>
                <a:ext cx="457200" cy="81221"/>
              </a:xfrm>
              <a:prstGeom prst="line">
                <a:avLst/>
              </a:prstGeom>
              <a:ln w="412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TextBox 22"/>
          <p:cNvSpPr txBox="1"/>
          <p:nvPr/>
        </p:nvSpPr>
        <p:spPr>
          <a:xfrm>
            <a:off x="563200" y="4575021"/>
            <a:ext cx="748135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700" dirty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The UML expresses the relationship between a class and an interface through a </a:t>
            </a:r>
            <a:r>
              <a:rPr lang="en-US" altLang="en-US" sz="27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+mn-cs"/>
              </a:rPr>
              <a:t>implementaion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2846905" y="986213"/>
            <a:ext cx="3596199" cy="1474051"/>
            <a:chOff x="2195001" y="1029284"/>
            <a:chExt cx="3596199" cy="1474051"/>
          </a:xfrm>
        </p:grpSpPr>
        <p:sp>
          <p:nvSpPr>
            <p:cNvPr id="4" name="TextBox 3"/>
            <p:cNvSpPr txBox="1"/>
            <p:nvPr/>
          </p:nvSpPr>
          <p:spPr>
            <a:xfrm>
              <a:off x="4555675" y="1029284"/>
              <a:ext cx="1235525" cy="461665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</a:rPr>
                <a:t>Object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195001" y="1393175"/>
              <a:ext cx="2372795" cy="111016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Arrow Connector 10"/>
          <p:cNvCxnSpPr/>
          <p:nvPr/>
        </p:nvCxnSpPr>
        <p:spPr>
          <a:xfrm flipV="1">
            <a:off x="4800600" y="1447878"/>
            <a:ext cx="533400" cy="914613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20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ch10imageslides_Page_42.png"/>
          <p:cNvPicPr>
            <a:picLocks noGrp="1" noChangeAspect="1"/>
          </p:cNvPicPr>
          <p:nvPr isPhoto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6656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2362200" y="3962399"/>
            <a:ext cx="4419600" cy="534194"/>
          </a:xfrm>
          <a:prstGeom prst="wedgeRoundRectCallout">
            <a:avLst>
              <a:gd name="adj1" fmla="val -77867"/>
              <a:gd name="adj2" fmla="val -288046"/>
              <a:gd name="adj3" fmla="val 16667"/>
            </a:avLst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Implicitly, </a:t>
            </a:r>
            <a:r>
              <a:rPr lang="en-US" altLang="ko-KR" dirty="0" smtClean="0">
                <a:solidFill>
                  <a:srgbClr val="0000FF"/>
                </a:solidFill>
              </a:rPr>
              <a:t>public abstract</a:t>
            </a:r>
            <a:r>
              <a:rPr lang="en-US" altLang="ko-KR" dirty="0" smtClean="0">
                <a:solidFill>
                  <a:srgbClr val="FF0000"/>
                </a:solidFill>
              </a:rPr>
              <a:t>; </a:t>
            </a:r>
            <a:r>
              <a:rPr lang="en-US" altLang="ko-KR" dirty="0" smtClean="0">
                <a:solidFill>
                  <a:srgbClr val="7030A0"/>
                </a:solidFill>
              </a:rPr>
              <a:t>we can also use </a:t>
            </a:r>
            <a:r>
              <a:rPr lang="en-US" altLang="ko-KR" dirty="0" smtClean="0">
                <a:solidFill>
                  <a:srgbClr val="FF0000"/>
                </a:solidFill>
              </a:rPr>
              <a:t>explicitly</a:t>
            </a:r>
            <a:r>
              <a:rPr lang="en-US" altLang="ko-KR" dirty="0" smtClean="0">
                <a:solidFill>
                  <a:srgbClr val="7030A0"/>
                </a:solidFill>
              </a:rPr>
              <a:t> if we want.   </a:t>
            </a:r>
            <a:endParaRPr lang="ko-KR" altLang="en-US" dirty="0">
              <a:solidFill>
                <a:srgbClr val="7030A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marL="1203325" lvl="0" indent="-1203325" eaLnBrk="1" hangingPunct="1"/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</a:t>
            </a:r>
            <a:r>
              <a:rPr lang="en-US" sz="18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3</a:t>
            </a:r>
            <a:r>
              <a:rPr lang="en-US" sz="1800" b="0" dirty="0" smtClean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800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800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80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sz="1800" b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</a:t>
            </a:r>
            <a:r>
              <a:rPr lang="en-US" sz="180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80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</a:t>
            </a:r>
            <a:r>
              <a:rPr lang="en-US" sz="1800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concrete: </a:t>
            </a:r>
            <a:r>
              <a:rPr lang="en-US" sz="180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Payable (I)  </a:t>
            </a:r>
            <a:endParaRPr lang="en-US" sz="1800" dirty="0">
              <a:solidFill>
                <a:srgbClr val="FF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2400" y="4768849"/>
            <a:ext cx="8839200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+mn-cs"/>
              </a:rPr>
              <a:t>Interface can have many methods as a contract with compiler.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+mn-cs"/>
              </a:rPr>
              <a:t>Interface can have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+mn-cs"/>
              </a:rPr>
              <a:t>only public final static </a:t>
            </a:r>
            <a:r>
              <a:rPr lang="en-US" sz="2400" dirty="0" smtClean="0">
                <a:latin typeface="Times New Roman" panose="02020603050405020304" pitchFamily="18" charset="0"/>
                <a:cs typeface="+mn-cs"/>
              </a:rPr>
              <a:t>constants if it has fields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362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1" descr="jhtp_10_OOPPolymorphism_Page_5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175409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</a:p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Invoice class(1/4)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1220" y="5410200"/>
            <a:ext cx="8624180" cy="4001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 fontAlgn="auto">
              <a:spcAft>
                <a:spcPts val="0"/>
              </a:spcAft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a 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 a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greement between “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class  and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  <a:endParaRPr lang="en-US" sz="2000" b="1" dirty="0">
              <a:solidFill>
                <a:srgbClr val="00B05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3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1" descr="jhtp_10_OOPPolymorphism_Page_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86065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</a:t>
            </a:r>
          </a:p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Invoice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class(2/4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529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1" descr="jhtp_10_OOPPolymorphism_Page_5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950" y="84333"/>
            <a:ext cx="8043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endParaRPr lang="en-US" dirty="0" smtClean="0">
              <a:solidFill>
                <a:srgbClr val="FF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Invoice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class(3/4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143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1" descr="jhtp_10_OOPPolymorphism_Page_5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175409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Invoice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class(4/4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654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ch10imageslides_Page_56.png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06" y="910628"/>
            <a:ext cx="8584193" cy="534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1371600" y="1752600"/>
            <a:ext cx="914400" cy="30480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74638"/>
            <a:ext cx="8229600" cy="63976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lvl="0" eaLnBrk="1" hangingPunct="1"/>
            <a:r>
              <a:rPr 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800" b="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800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800" b="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800" b="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800" b="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 eaLnBrk="1" hangingPunct="1"/>
            <a:r>
              <a:rPr 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800" b="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800" b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800" b="0" dirty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</a:t>
            </a:r>
            <a:r>
              <a:rPr lang="en-US" sz="1800" b="0" dirty="0" smtClean="0">
                <a:solidFill>
                  <a:prstClr val="black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sz="1800" b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class(1/3)</a:t>
            </a:r>
            <a:endParaRPr lang="en-US" sz="1800" b="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38800" y="1524000"/>
            <a:ext cx="3429000" cy="34163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7013" lvl="0" indent="-227013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shows a 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contract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agreement between “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class  and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  <a:p>
            <a:pPr marL="227013" lvl="0" indent="-227013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Since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“Employee” 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is 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abstract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, its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concrete 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subclasses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inherit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the contract agreement to implement</a:t>
            </a:r>
          </a:p>
          <a:p>
            <a:pPr marL="227013" lvl="0" indent="-227013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Hence, only concrete subclasses implement “</a:t>
            </a:r>
            <a:r>
              <a:rPr lang="en-US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getPaymentAmount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()”</a:t>
            </a:r>
          </a:p>
          <a:p>
            <a:pPr marL="171450" lvl="0" indent="-171450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e=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new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Employee();</a:t>
            </a:r>
          </a:p>
          <a:p>
            <a:pPr lvl="0" fontAlgn="auto">
              <a:spcAft>
                <a:spcPts val="0"/>
              </a:spcAft>
              <a:defRPr/>
            </a:pP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 compilation error </a:t>
            </a:r>
            <a:endParaRPr lang="en-US" b="1" dirty="0">
              <a:solidFill>
                <a:srgbClr val="0000FF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ch10imageslides_Page_57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AD22-42C2-4769-A767-6AD4469FC1EC}" type="slidenum">
              <a:rPr lang="en-US" altLang="ko-KR" smtClean="0">
                <a:solidFill>
                  <a:prstClr val="black"/>
                </a:solidFill>
              </a:rPr>
              <a:pPr/>
              <a:t>37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304800"/>
            <a:ext cx="8001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class(2/3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308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ch10imageslides_Page_58.png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961" y="59942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CAD22-42C2-4769-A767-6AD4469FC1EC}" type="slidenum">
              <a:rPr lang="en-US" altLang="ko-KR" smtClean="0">
                <a:solidFill>
                  <a:prstClr val="black"/>
                </a:solidFill>
              </a:rPr>
              <a:pPr/>
              <a:t>38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76200"/>
            <a:ext cx="8534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class(3/3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02949" y="4876800"/>
            <a:ext cx="8624180" cy="7078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457200" lvl="0" indent="-457200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62-64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Employee”  does not implement “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getPaymnetAmount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457200" lvl="0" indent="-457200" fontAlgn="auto"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Hence, this method did not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re-appear</a:t>
            </a:r>
            <a:r>
              <a:rPr lang="en-US" sz="2000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in this class.</a:t>
            </a:r>
            <a:endParaRPr lang="en-US" sz="2000" b="1" dirty="0"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5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10_OOPPolymorphism_Page_5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186065"/>
            <a:ext cx="8153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 smtClean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 smtClean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(1/3)</a:t>
            </a:r>
            <a:endParaRPr lang="en-US" sz="1700" dirty="0">
              <a:solidFill>
                <a:srgbClr val="FF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29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jhtp_10_OOPPolymorphism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" y="1266868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4800"/>
            <a:ext cx="86106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1:  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Polymorphism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when both parent and child classes are concrete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(4/4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 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</a:b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  Note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Fig.10.1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uses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Fig.9.10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and</a:t>
            </a:r>
            <a:r>
              <a:rPr lang="en-US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Fig.11</a:t>
            </a:r>
            <a:r>
              <a:rPr lang="en-US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나눔고딕" panose="020D0604000000000000" pitchFamily="50" charset="-127"/>
                <a:cs typeface="+mj-cs"/>
              </a:rPr>
              <a:t/>
            </a:r>
            <a:br>
              <a:rPr lang="en-US" b="1" dirty="0">
                <a:solidFill>
                  <a:srgbClr val="464646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ea typeface="나눔고딕" panose="020D0604000000000000" pitchFamily="50" charset="-127"/>
                <a:cs typeface="+mj-cs"/>
              </a:rPr>
            </a:b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jhtp_10_OOPPolymorphism_Page_5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66700" y="111136"/>
            <a:ext cx="8610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8817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jhtp_10_OOPPolymorphism_Page_6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8" y="914400"/>
            <a:ext cx="8811121" cy="5349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86065"/>
            <a:ext cx="81534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SalariedEmployee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(3/3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798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1" descr="jhtp_10_OOPPolymorphism_Page_6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5" y="1008715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093" y="304800"/>
            <a:ext cx="9112690" cy="61555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PayableInterfaceTest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(1/3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05400" y="1752600"/>
            <a:ext cx="3912416" cy="1323439"/>
          </a:xfrm>
          <a:prstGeom prst="rect">
            <a:avLst/>
          </a:prstGeom>
          <a:noFill/>
          <a:ln w="28575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Line 9: </a:t>
            </a:r>
            <a:r>
              <a:rPr lang="en-US" sz="1600" dirty="0" smtClean="0">
                <a:solidFill>
                  <a:srgbClr val="0000FF"/>
                </a:solidFill>
              </a:rPr>
              <a:t>objects are not created 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FF0000"/>
                </a:solidFill>
              </a:rPr>
              <a:t> Line 12-17: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</a:rPr>
              <a:t>Payable p = </a:t>
            </a:r>
            <a:r>
              <a:rPr lang="en-US" sz="1600" dirty="0" smtClean="0">
                <a:solidFill>
                  <a:srgbClr val="FF0000"/>
                </a:solidFill>
              </a:rPr>
              <a:t>new</a:t>
            </a:r>
            <a:r>
              <a:rPr lang="en-US" sz="1600" dirty="0" smtClean="0">
                <a:solidFill>
                  <a:srgbClr val="0000FF"/>
                </a:solidFill>
              </a:rPr>
              <a:t> Payable</a:t>
            </a:r>
            <a:r>
              <a:rPr lang="en-US" sz="1600" dirty="0" smtClean="0"/>
              <a:t>(); </a:t>
            </a:r>
            <a:r>
              <a:rPr lang="en-US" sz="1600" dirty="0" smtClean="0">
                <a:solidFill>
                  <a:srgbClr val="00B050"/>
                </a:solidFill>
              </a:rPr>
              <a:t>// error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</a:rPr>
              <a:t>Payable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>
                <a:solidFill>
                  <a:srgbClr val="0000FF"/>
                </a:solidFill>
              </a:rPr>
              <a:t>p =  </a:t>
            </a:r>
            <a:r>
              <a:rPr lang="en-US" sz="1600" dirty="0" smtClean="0">
                <a:solidFill>
                  <a:srgbClr val="FF0000"/>
                </a:solidFill>
              </a:rPr>
              <a:t>new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 smtClean="0">
                <a:solidFill>
                  <a:srgbClr val="00B050"/>
                </a:solidFill>
              </a:rPr>
              <a:t>Employee(); // error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</a:rPr>
              <a:t>Payable p</a:t>
            </a:r>
            <a:r>
              <a:rPr lang="en-US" sz="1600" dirty="0" smtClean="0">
                <a:solidFill>
                  <a:srgbClr val="FF0000"/>
                </a:solidFill>
              </a:rPr>
              <a:t>= new </a:t>
            </a:r>
            <a:r>
              <a:rPr lang="en-US" sz="1600" dirty="0" smtClean="0">
                <a:solidFill>
                  <a:srgbClr val="0000FF"/>
                </a:solidFill>
              </a:rPr>
              <a:t>Invoice(); </a:t>
            </a:r>
            <a:r>
              <a:rPr lang="en-US" sz="1600" dirty="0" smtClean="0">
                <a:solidFill>
                  <a:srgbClr val="00B050"/>
                </a:solidFill>
              </a:rPr>
              <a:t>// up cast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06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jhtp_10_OOPPolymorphism_Page_64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" y="914073"/>
            <a:ext cx="8911280" cy="541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0320" y="228600"/>
            <a:ext cx="89112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PayableInterfaceTest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(2/3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3886200"/>
            <a:ext cx="8610600" cy="209288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65125" lvl="0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12-17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IS-A relationship also applied for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en-US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hierarchy</a:t>
            </a:r>
          </a:p>
          <a:p>
            <a:pPr marL="365125" lvl="0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en-US" sz="20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Payable 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=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SalariedEmployee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 // correct   </a:t>
            </a:r>
            <a:endParaRPr lang="en-US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5125" lvl="0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ayable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 </a:t>
            </a:r>
            <a:r>
              <a:rPr lang="en-US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Invoice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();// correct </a:t>
            </a:r>
          </a:p>
          <a:p>
            <a:pPr marL="365125" lvl="0" indent="-255588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27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Although “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Payable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Interface has no “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</a:t>
            </a:r>
            <a:r>
              <a:rPr lang="en-US" sz="2000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”, there is no error because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Payable variable refers to an object on heap area  which inherits the “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()” 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from the root class called “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Object</a:t>
            </a:r>
            <a:r>
              <a:rPr 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”.</a:t>
            </a:r>
            <a:endParaRPr 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7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jhtp_10_OOPPolymorphism_Page_6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76988"/>
            <a:ext cx="8682682" cy="52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955" y="314980"/>
            <a:ext cx="87630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1700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Paymnet</a:t>
            </a:r>
            <a:r>
              <a:rPr lang="en-US" sz="17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Application to Employees and Invoices  using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</a:p>
          <a:p>
            <a:pPr lvl="0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</a:t>
            </a:r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Interface</a:t>
            </a:r>
            <a:r>
              <a:rPr lang="en-US" sz="1700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but  child classes are concrete:  </a:t>
            </a:r>
            <a:r>
              <a:rPr lang="en-US" sz="17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Output</a:t>
            </a:r>
            <a:endParaRPr lang="en-US" sz="1700" dirty="0">
              <a:solidFill>
                <a:srgbClr val="FF0000"/>
              </a:solidFill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7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10_OOPPolymorphism_Page_1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1"/>
            <a:ext cx="8915400" cy="541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3810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Diagram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55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189913" cy="639762"/>
          </a:xfrm>
        </p:spPr>
        <p:txBody>
          <a:bodyPr>
            <a:normAutofit fontScale="90000"/>
          </a:bodyPr>
          <a:lstStyle/>
          <a:p>
            <a:pPr lvl="0" eaLnBrk="1" hangingPunct="1"/>
            <a:r>
              <a:rPr lang="en-US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2: </a:t>
            </a:r>
            <a:r>
              <a:rPr lang="en-US" sz="2800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Payroll Application using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polymorphism.</a:t>
            </a:r>
            <a:endParaRPr lang="en-US" sz="1800" b="0" dirty="0">
              <a:solidFill>
                <a:srgbClr val="0000FF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792162"/>
            <a:ext cx="8839200" cy="5626100"/>
          </a:xfrm>
        </p:spPr>
        <p:txBody>
          <a:bodyPr/>
          <a:lstStyle/>
          <a:p>
            <a:pPr marL="109537" indent="0" eaLnBrk="1" hangingPunct="1">
              <a:buNone/>
            </a:pP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  <a:r>
              <a:rPr lang="en-US" altLang="ko-K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classes from </a:t>
            </a:r>
            <a:r>
              <a:rPr lang="en-US" altLang="ko-KR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hierarchy</a:t>
            </a:r>
          </a:p>
          <a:p>
            <a:pPr marL="109537" indent="0" eaLnBrk="1" hangingPunct="1">
              <a:buNone/>
            </a:pPr>
            <a:r>
              <a:rPr lang="en-US" altLang="ko-K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 identify c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ommon instance variables among subclasses</a:t>
            </a:r>
          </a:p>
          <a:p>
            <a:pPr marL="630238" lvl="2" indent="0" eaLnBrk="1" hangingPunct="1">
              <a:buNone/>
            </a:pP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 name, last name and social security </a:t>
            </a:r>
          </a:p>
          <a:p>
            <a:pPr marL="630238" lvl="2" indent="-512763" eaLnBrk="1" hangingPunct="1">
              <a:buClr>
                <a:srgbClr val="DA1F28"/>
              </a:buClr>
              <a:buNone/>
            </a:pP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identify common  methods among subclasses </a:t>
            </a:r>
          </a:p>
          <a:p>
            <a:pPr lvl="2" eaLnBrk="1" hangingPunct="1"/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earnings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ko-KR" sz="2000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altLang="ko-KR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ko-KR" sz="2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en-US" altLang="ko-K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altLang="ko-KR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ko-KR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en-US" altLang="ko-KR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altLang="ko-KR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instance variables </a:t>
            </a:r>
            <a:endParaRPr lang="en-US" altLang="ko-KR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0238" lvl="2" indent="-512763" eaLnBrk="1" hangingPunct="1">
              <a:buNone/>
            </a:pP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4: from common methods, identify abstract methods </a:t>
            </a:r>
          </a:p>
          <a:p>
            <a:pPr lvl="2" eaLnBrk="1" hangingPunct="1"/>
            <a:r>
              <a:rPr lang="en-US" altLang="ko-KR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Earnings()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</a:t>
            </a:r>
          </a:p>
          <a:p>
            <a:pPr marL="630238" lvl="2" indent="-512763" eaLnBrk="1" hangingPunct="1">
              <a:buNone/>
            </a:pP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5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altLang="ko-KR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methods, identify 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overridden methods (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with/without “super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”)  </a:t>
            </a:r>
            <a:endParaRPr lang="en-US" altLang="ko-KR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en-US" altLang="ko-KR" sz="2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Earnings()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// empty body because it is abstract(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altLang="ko-KR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key word) </a:t>
            </a:r>
            <a:endParaRPr lang="en-US" altLang="ko-KR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en-US" altLang="ko-KR" sz="2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altLang="ko-KR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//  customization for specific class(with 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US" altLang="ko-KR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 word)</a:t>
            </a:r>
          </a:p>
          <a:p>
            <a:pPr marL="392113" lvl="1" indent="-338138" eaLnBrk="1" hangingPunct="1">
              <a:buNone/>
            </a:pP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6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Identify </a:t>
            </a:r>
            <a:r>
              <a:rPr lang="en-US" altLang="ko-K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 added instance variables in  each subclass, 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 their getter() and setter() methods (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accessed by  down casting) </a:t>
            </a:r>
            <a:endParaRPr lang="en-US" altLang="ko-KR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92113" lvl="1" indent="-338138" eaLnBrk="1" hangingPunct="1">
              <a:buNone/>
            </a:pP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7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identify </a:t>
            </a:r>
            <a:r>
              <a:rPr lang="en-US" altLang="ko-KR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newly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added methods in each class( </a:t>
            </a:r>
            <a:r>
              <a:rPr lang="en-US" altLang="ko-K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they are not accessed by superclass reference, we need 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  <a:r>
              <a:rPr lang="en-US" altLang="ko-KR" sz="20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ko-KR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 casting </a:t>
            </a:r>
            <a:r>
              <a:rPr lang="en-US" altLang="ko-KR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operation.</a:t>
            </a:r>
            <a:endParaRPr lang="en-US" altLang="ko-KR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ko-KR" sz="2000" b="1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ko-KR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/>
            <a:endParaRPr lang="en-US" altLang="ko-KR" dirty="0" smtClean="0">
              <a:solidFill>
                <a:srgbClr val="000000"/>
              </a:solidFill>
              <a:latin typeface="Times New Roman" pitchFamily="18" charset="0"/>
              <a:ea typeface="굴림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10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jhtp_10_OOPPolymorphism_Page_1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78" y="990600"/>
            <a:ext cx="8798827" cy="5341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1078" y="381000"/>
            <a:ext cx="79248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solidFill>
                  <a:srgbClr val="00B05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2: </a:t>
            </a:r>
            <a:r>
              <a:rPr lang="en-US" sz="25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Payroll Application using </a:t>
            </a:r>
            <a:r>
              <a:rPr lang="en-US" sz="25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" descr="jhtp_10_OOPPolymorphism_Page_1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1" y="7620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7722" y="238780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</a:t>
            </a:r>
            <a:r>
              <a:rPr lang="en-US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using 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but  child classes are concrete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1/2)</a:t>
            </a:r>
          </a:p>
          <a:p>
            <a:pPr lvl="0"/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 </a:t>
            </a:r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10_OOPPolymorphism_Page_1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304800"/>
            <a:ext cx="7848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2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  Payroll Application </a:t>
            </a:r>
            <a:r>
              <a:rPr lang="en-US" b="1" dirty="0"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using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polymorphism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</a:t>
            </a:r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Parent class is abstract    </a:t>
            </a:r>
          </a:p>
          <a:p>
            <a:pPr lvl="0"/>
            <a:r>
              <a:rPr lang="en-US" b="1" dirty="0">
                <a:solidFill>
                  <a:prstClr val="black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                   but  child classes are concrete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</a:t>
            </a:r>
            <a:r>
              <a:rPr 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(2/2</a:t>
            </a:r>
            <a:r>
              <a:rPr lang="en-US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5248" y="1206422"/>
            <a:ext cx="3581400" cy="2985433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Line 39: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Employee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class override  the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Object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class without extending it by adding additional feature.</a:t>
            </a: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The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method of parent class is not invoked by “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Super”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keyword.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4495800" y="5696446"/>
            <a:ext cx="4114800" cy="830997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46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makes Employee class abstract class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63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6840</TotalTime>
  <Words>1117</Words>
  <Application>Microsoft Office PowerPoint</Application>
  <PresentationFormat>On-screen Show (4:3)</PresentationFormat>
  <Paragraphs>167</Paragraphs>
  <Slides>44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7" baseType="lpstr">
      <vt:lpstr>굴림</vt:lpstr>
      <vt:lpstr>맑은 고딕</vt:lpstr>
      <vt:lpstr>나눔고딕</vt:lpstr>
      <vt:lpstr>Arial</vt:lpstr>
      <vt:lpstr>Calibri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2_Concourse</vt:lpstr>
      <vt:lpstr>  Example 1:   Polymorphism when both parent and child classes are concrete (1/4)                         Note: Fig.10.1 uses Fig.9.10 and Fig.11  </vt:lpstr>
      <vt:lpstr>PowerPoint Presentation</vt:lpstr>
      <vt:lpstr>PowerPoint Presentation</vt:lpstr>
      <vt:lpstr>PowerPoint Presentation</vt:lpstr>
      <vt:lpstr>PowerPoint Presentation</vt:lpstr>
      <vt:lpstr>Example 2:  Payroll Application using polymorphism.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Programming: Polymorphism</dc:title>
  <dc:creator>paul</dc:creator>
  <cp:lastModifiedBy>Wondim</cp:lastModifiedBy>
  <cp:revision>309</cp:revision>
  <dcterms:created xsi:type="dcterms:W3CDTF">2009-05-09T20:21:15Z</dcterms:created>
  <dcterms:modified xsi:type="dcterms:W3CDTF">2018-10-18T17:46:49Z</dcterms:modified>
</cp:coreProperties>
</file>